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4088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4088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1EADE-8E88-4C7C-8AC5-FB148DE4940E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6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3C8B9C-477D-492A-96AD-1FC2CC997A73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069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8927" y="997973"/>
            <a:ext cx="8473395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3AED5-E26D-4E29-B1B3-7847B6779594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835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B6794-849E-4626-908B-D15793550EFB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8057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B64E7-5594-42A3-ADBF-E95A7ACEAD64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75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4088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1344" y="2221992"/>
            <a:ext cx="5212080" cy="37398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62B0B-D248-4FFB-8695-AD7FA4B1284A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85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7" y="929147"/>
            <a:ext cx="10689336" cy="79845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4088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4088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81344" y="1756538"/>
            <a:ext cx="5212080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81344" y="2442702"/>
            <a:ext cx="5212080" cy="35191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78EFB-9159-4510-B73F-4F0409ADE937}" type="datetime1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175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9412-2452-4BED-A324-9D8C115361AD}" type="datetime1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85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18F62-D251-40E8-A23C-F4CFE9FEAB41}" type="datetime1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53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9848"/>
            <a:ext cx="4093599" cy="13167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69848"/>
            <a:ext cx="6172200" cy="47912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1176"/>
            <a:ext cx="4093599" cy="331927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76144-149E-4874-93A5-554A0357CF82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236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4088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04088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65D8-0540-4835-AE5C-25D29DBA01BE}" type="datetime1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3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14400"/>
            <a:ext cx="10691265" cy="13075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21992"/>
            <a:ext cx="10691265" cy="3739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495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E31BA835-12AC-4E8F-955A-EA3F4DE2791F}" type="datetime1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4088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87E7843D-FF13-4365-9478-9625B70A2705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330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73" r:id="rId6"/>
    <p:sldLayoutId id="2147483778" r:id="rId7"/>
    <p:sldLayoutId id="2147483774" r:id="rId8"/>
    <p:sldLayoutId id="2147483775" r:id="rId9"/>
    <p:sldLayoutId id="2147483776" r:id="rId10"/>
    <p:sldLayoutId id="214748377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33E93247-6229-44AB-A550-739E971E6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04552" y="871758"/>
            <a:ext cx="5825448" cy="3871143"/>
          </a:xfrm>
        </p:spPr>
        <p:txBody>
          <a:bodyPr>
            <a:normAutofit/>
          </a:bodyPr>
          <a:lstStyle/>
          <a:p>
            <a:pPr algn="r"/>
            <a:r>
              <a:rPr lang="en-US" sz="7200" b="1" err="1">
                <a:latin typeface="Calibri"/>
                <a:ea typeface="Calibri"/>
                <a:cs typeface="Calibri"/>
              </a:rPr>
              <a:t>רשוי</a:t>
            </a:r>
            <a:r>
              <a:rPr lang="en-US" sz="7200" b="1" dirty="0">
                <a:latin typeface="Calibri"/>
                <a:ea typeface="Calibri"/>
                <a:cs typeface="Calibri"/>
              </a:rPr>
              <a:t> </a:t>
            </a:r>
            <a:r>
              <a:rPr lang="en-US" sz="7200" b="1" err="1">
                <a:latin typeface="Calibri"/>
                <a:ea typeface="Calibri"/>
                <a:cs typeface="Calibri"/>
              </a:rPr>
              <a:t>מקוצר</a:t>
            </a:r>
            <a:endParaRPr lang="en-US" sz="7200" b="1">
              <a:latin typeface="Calibri"/>
              <a:ea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9964" y="4785543"/>
            <a:ext cx="5322013" cy="1005657"/>
          </a:xfrm>
        </p:spPr>
        <p:txBody>
          <a:bodyPr vert="horz" lIns="91440" tIns="45720" rIns="91440" bIns="45720" rtlCol="0">
            <a:normAutofit/>
          </a:bodyPr>
          <a:lstStyle/>
          <a:p>
            <a:pPr algn="r" rtl="1"/>
            <a:r>
              <a:rPr lang="en-US" sz="3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הסבר</a:t>
            </a:r>
            <a:r>
              <a:rPr lang="en-US" sz="3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ושלבים</a:t>
            </a:r>
            <a:endParaRPr lang="en-US" sz="3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14" descr="A web of dots connected">
            <a:extLst>
              <a:ext uri="{FF2B5EF4-FFF2-40B4-BE49-F238E27FC236}">
                <a16:creationId xmlns:a16="http://schemas.microsoft.com/office/drawing/2014/main" id="{60560E88-8C56-869C-D022-64A3A88C5D6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6351" r="21827" b="1"/>
          <a:stretch>
            <a:fillRect/>
          </a:stretch>
        </p:blipFill>
        <p:spPr>
          <a:xfrm>
            <a:off x="1" y="10"/>
            <a:ext cx="4876799" cy="6857989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E2E603F-4A95-4FE8-BB06-211DFD75DB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723900"/>
            <a:ext cx="57062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CF06E40-3ECB-4820-95B5-8A70B07D4B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23776" y="6134100"/>
            <a:ext cx="5668124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7D966-948E-C643-4C54-78B9AE1B4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err="1">
                <a:latin typeface="Calibri"/>
                <a:ea typeface="Calibri"/>
                <a:cs typeface="Calibri"/>
              </a:rPr>
              <a:t>שליחת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err="1">
                <a:latin typeface="Calibri"/>
                <a:ea typeface="Calibri"/>
                <a:cs typeface="Calibri"/>
              </a:rPr>
              <a:t>בקשה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err="1">
                <a:latin typeface="Calibri"/>
                <a:ea typeface="Calibri"/>
                <a:cs typeface="Calibri"/>
              </a:rPr>
              <a:t>להיתר</a:t>
            </a:r>
            <a:endParaRPr lang="en-US" b="1">
              <a:latin typeface="Calibr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DBBE88-1DAE-BB08-8B5E-3C51FFE58A88}"/>
              </a:ext>
            </a:extLst>
          </p:cNvPr>
          <p:cNvSpPr txBox="1"/>
          <p:nvPr/>
        </p:nvSpPr>
        <p:spPr>
          <a:xfrm>
            <a:off x="3036176" y="1841691"/>
            <a:ext cx="8355724" cy="344709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עורך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לערוך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לפי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התכניות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ההנחיות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המרחביות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הכלולים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במידע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לתכן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הבנייה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והוראות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אחרות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לפי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חיקוק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החלות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המקרקעין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.</a:t>
            </a:r>
            <a:br>
              <a:rPr lang="en-US" sz="2000" b="1" dirty="0">
                <a:latin typeface="Calibri"/>
                <a:ea typeface="Rubik"/>
                <a:cs typeface="Rubik"/>
              </a:rPr>
            </a:b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עורך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ימלא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פרטי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הרלוונטיים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במערכת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רישוי זמין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ויצרף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המסמכים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הנדרשים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כמפורט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במידע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וכנדרש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לפי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תכנית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וחיקוק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לרבות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חתימות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בעלי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התפקידים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הרלוונטיים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וכן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הסכמה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והודעה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לבעלי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זכויות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במקרקעין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.</a:t>
            </a:r>
            <a:endParaRPr lang="en-US" sz="2000" b="1" dirty="0">
              <a:latin typeface="Calibri"/>
              <a:ea typeface="Calibri"/>
              <a:cs typeface="Calibri"/>
            </a:endParaRPr>
          </a:p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שליחת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במערכת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הזמין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לבדיקת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הוועדה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תייצר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רשמית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שתשלח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למבקש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ולעורך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בדבר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הגשת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.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תאריך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קבלת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הגשת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הוא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התאריך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הקובע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של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הגשת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Rubik"/>
                <a:cs typeface="Rubik"/>
              </a:rPr>
              <a:t>הבקשה</a:t>
            </a:r>
            <a:r>
              <a:rPr lang="en-US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   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4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ECDA4-B8FC-F6F9-2082-67251949D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5AC09-3367-EC51-3776-5D2ACE02F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>
                <a:latin typeface="Calibri"/>
                <a:ea typeface="Calibri"/>
                <a:cs typeface="Calibri"/>
              </a:rPr>
              <a:t>בדיקת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תנאים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מוקדמים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726081-AE32-CB0C-4C10-64C756BE7CCE}"/>
              </a:ext>
            </a:extLst>
          </p:cNvPr>
          <p:cNvSpPr txBox="1"/>
          <p:nvPr/>
        </p:nvSpPr>
        <p:spPr>
          <a:xfrm>
            <a:off x="2220311" y="1996966"/>
            <a:ext cx="9065172" cy="283154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יבדוק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עשרה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הגשת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שהוגשה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כוללת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הפרטים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והמסמכים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כפי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שנקבעו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המוקדמים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העומדת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המוקדמים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תיקלט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ותישלח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למבקש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האמור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sz="2000" b="1" dirty="0">
                <a:latin typeface="Calibri"/>
                <a:ea typeface="Calibri"/>
                <a:cs typeface="Calibri"/>
              </a:rPr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כללה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המוקדמים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ישלח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אי-קליטת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למבקש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ויפורטו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המוקדמים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החסרים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יוכל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להגיש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המתוקנת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מחדש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שהמידע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בתוקף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sz="2000" b="1" dirty="0">
                <a:latin typeface="Calibri"/>
                <a:ea typeface="Calibri"/>
                <a:cs typeface="Calibri"/>
              </a:rPr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אשר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הודיע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תוצאות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בדיקת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המוקדמים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עשרה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עבודה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יראו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שנקלטה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תקופה</a:t>
            </a:r>
            <a:r>
              <a:rPr lang="en-US" dirty="0">
                <a:solidFill>
                  <a:srgbClr val="0C3058"/>
                </a:solidFill>
                <a:latin typeface="Calibri"/>
                <a:ea typeface="Rubik"/>
                <a:cs typeface="Rubik"/>
              </a:rPr>
              <a:t>  </a:t>
            </a:r>
            <a:endParaRPr lang="en-US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4630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A92D5D-0489-75DA-6B42-8EB52A099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AE106-8E7B-2979-3755-F7E4528EA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>
                <a:latin typeface="Calibri"/>
                <a:ea typeface="Calibri"/>
                <a:cs typeface="Calibri"/>
              </a:rPr>
              <a:t>בקרה </a:t>
            </a:r>
            <a:r>
              <a:rPr lang="en-US" b="1" dirty="0" err="1">
                <a:latin typeface="Calibri"/>
                <a:ea typeface="Calibri"/>
                <a:cs typeface="Calibri"/>
              </a:rPr>
              <a:t>מרחבית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והחלטת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רשוי</a:t>
            </a:r>
            <a:endParaRPr lang="en-US" b="1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5B00E2-D179-7F4C-658E-EADFC1760526}"/>
              </a:ext>
            </a:extLst>
          </p:cNvPr>
          <p:cNvSpPr txBox="1"/>
          <p:nvPr/>
        </p:nvSpPr>
        <p:spPr>
          <a:xfrm>
            <a:off x="591209" y="1563414"/>
            <a:ext cx="10694274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בדיקה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מתבצעת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ידי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מהנדס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הוועדה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מטעמו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בהתאמה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לחוק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לתקנות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לתכניות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בניין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עיר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קודמים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ולהנחיות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הבדיקה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הבוחן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מכין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דו"ח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מפורט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דרפט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)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ומגבש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המלצת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מהנדס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הוועדה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לדיון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אשר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כוללת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השאר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בחינת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התאמת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לחוק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ולהוראות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הבינוי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הנכס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(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כגון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סכום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השטחים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המבוקשים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מספר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הקומות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עמידה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בקווי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הבניין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שימושים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מבוקשים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גובה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הוראות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בינוי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הנחיות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עירוניות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).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תגובה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להתנגדויות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הוגשו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פירוט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הנימוקים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וההמלצה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התכנונית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המתייחסת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אליהן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הבדיקה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במחלקת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וגיבוש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המלצת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מהנדס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הוועדה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אורכים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עד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25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עבודה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רשאי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בכל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ולא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יאוחר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משבעה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לפני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תקופת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לבקש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עריכת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שינויים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ראה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מתקיימים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תנאי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הבדיקה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עורך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רשאי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להגיש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מתוקנת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השינויים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שהתבקשו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כאמור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עד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שלושה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לפני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תקופת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עשרים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וחמישה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תחליט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עומדת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בתנאי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לדחותה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והוגשה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התנגדות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ידי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זכות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במקרקעין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 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תבחן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ההתנגדות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ותכריע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תקופת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b="1" dirty="0"/>
          </a:p>
          <a:p>
            <a:pPr algn="r" rtl="1"/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החלטת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תונחה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שיקולים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תכנוניים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הנובעים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מהוראות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התכניות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החוק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והתקנות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לפיו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אלה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בלבד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535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269B81-24E1-4AD6-4470-9E8C3C725D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1435-B58C-7E47-CC6A-DEBFB373E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b="1" dirty="0" err="1">
                <a:latin typeface="Calibri"/>
                <a:ea typeface="Calibri"/>
                <a:cs typeface="Calibri"/>
              </a:rPr>
              <a:t>המשך</a:t>
            </a:r>
            <a:r>
              <a:rPr lang="en-US" b="1" dirty="0">
                <a:latin typeface="Calibri"/>
                <a:ea typeface="Calibri"/>
                <a:cs typeface="Calibri"/>
              </a:rPr>
              <a:t>- בקרה </a:t>
            </a:r>
            <a:r>
              <a:rPr lang="en-US" b="1" dirty="0" err="1">
                <a:latin typeface="Calibri"/>
                <a:ea typeface="Calibri"/>
                <a:cs typeface="Calibri"/>
              </a:rPr>
              <a:t>מרחבית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והחלטת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רשוי</a:t>
            </a:r>
            <a:endParaRPr lang="en-US" b="1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D8EC67-6456-2C22-EA05-DDB3B26227E9}"/>
              </a:ext>
            </a:extLst>
          </p:cNvPr>
          <p:cNvSpPr txBox="1"/>
          <p:nvPr/>
        </p:nvSpPr>
        <p:spPr>
          <a:xfrm>
            <a:off x="249623" y="1563414"/>
            <a:ext cx="11035860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בהחלטה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תבהיר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הבנייה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יינתן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לאחר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מילוי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: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ביצוע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בקרת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והעבודה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טעונה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בקרת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תשלום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התשלומים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כאמור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בסעיף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145)ד( 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לחוק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;</a:t>
            </a:r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במקרקעי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ישראל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–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קבלת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הסכמת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מקרקעי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ישראל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למתן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רק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בעבודות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המחייבות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זאת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br>
              <a:rPr lang="en-US" dirty="0"/>
            </a:b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רשאית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להוסיף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בהחלטתה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: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פירוט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תנאים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לקבלת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אישור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תחילת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עבודה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נועדו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להבטיח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שהבנייה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והעבודות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יבוצעו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בהתאם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ועל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דין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יהוו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תנאים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פירוט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תנאים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למהלך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ביצוע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העבודה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נושא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יהוו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תנאים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פירוט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תנאים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למתן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תעדות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גמר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יהוו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תנאים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רשאית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לדחות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בשל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אחד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יותר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מאלה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: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אינה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עומדת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בתנאי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הבדיקה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קיבלה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התנגדות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זכות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במקרקעין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לבקשה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ובשל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קבלת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ההתנגדות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ניתן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כפי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שהוגשה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קיבלה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עמדתו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גורם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גוף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נוסף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ולפיה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ניתן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לאשר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כפי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שהוגשה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dirty="0"/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החליטה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25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קליטת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יראו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זאת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כהחלטה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עומדת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בתנאי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וכי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הבנייה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יינתן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לאחר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מילוי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המפורטים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לעיל</a:t>
            </a:r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r>
              <a:rPr lang="en-US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  <a:p>
            <a:pPr algn="r" rtl="1"/>
            <a:endParaRPr lang="en-US" dirty="0">
              <a:solidFill>
                <a:srgbClr val="0C3058"/>
              </a:solidFill>
              <a:latin typeface="Calibri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980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07E4AD-AE17-B112-78A7-054A2A255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D72AF-102A-7EB0-9AC6-E06DF4D88E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>
                <a:latin typeface="Calibri"/>
                <a:ea typeface="Calibri"/>
                <a:cs typeface="Calibri"/>
              </a:rPr>
              <a:t>המשך</a:t>
            </a:r>
            <a:r>
              <a:rPr lang="en-US" b="1" dirty="0">
                <a:latin typeface="Calibri"/>
                <a:ea typeface="Calibri"/>
                <a:cs typeface="Calibri"/>
              </a:rPr>
              <a:t>- בקרה </a:t>
            </a:r>
            <a:r>
              <a:rPr lang="en-US" b="1" dirty="0" err="1">
                <a:latin typeface="Calibri"/>
                <a:ea typeface="Calibri"/>
                <a:cs typeface="Calibri"/>
              </a:rPr>
              <a:t>מרחבית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והחלטת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רשוי</a:t>
            </a:r>
            <a:endParaRPr lang="en-US" b="1" dirty="0">
              <a:latin typeface="Calibri"/>
              <a:ea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03A98-48F5-CC4B-919B-B8F8639F1152}"/>
              </a:ext>
            </a:extLst>
          </p:cNvPr>
          <p:cNvSpPr txBox="1"/>
          <p:nvPr/>
        </p:nvSpPr>
        <p:spPr>
          <a:xfrm>
            <a:off x="354727" y="2220311"/>
            <a:ext cx="11035860" cy="310854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החליטה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שהוגשה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התנגדות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25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קליטת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יראו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כעומדת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בתנאי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שמבקש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ישלח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זכות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במקרקעין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שהגיש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התנגדות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רשאי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להגיש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השגה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לוועדת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הערר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עשרה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קבלת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sz="2000" b="1" dirty="0">
                <a:latin typeface="Calibri"/>
                <a:ea typeface="Calibri"/>
                <a:cs typeface="Calibri"/>
              </a:rPr>
            </a:br>
            <a:br>
              <a:rPr lang="en-US" sz="2000" b="1" dirty="0">
                <a:latin typeface="Calibri"/>
                <a:ea typeface="Calibri"/>
                <a:cs typeface="Calibri"/>
              </a:rPr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תוקפה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החלטה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לאשר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ארבעים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שהתקבלה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ואולם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רשאי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להאריך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תקופה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זו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בארבעים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נוספים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ראה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הדבר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דרוש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בנסיבות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העניין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תוגש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יאוחר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מתום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שלושים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ההחלטה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יחליט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להארכת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תוקף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החלטה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הגשתה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;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החליט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האמור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יראו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להארכה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שסורבה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2000" b="1" dirty="0"/>
          </a:p>
          <a:p>
            <a:pPr algn="r" rtl="1"/>
            <a:endParaRPr lang="en-US" dirty="0">
              <a:solidFill>
                <a:srgbClr val="0C3058"/>
              </a:solidFill>
              <a:latin typeface="Calibri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20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7F7D2-D3F0-739A-10ED-64049605B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031AA-A2B1-4DDA-88CD-E963EC499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>
                <a:latin typeface="Calibri"/>
                <a:ea typeface="Calibri"/>
                <a:cs typeface="Calibri"/>
              </a:rPr>
              <a:t>בקרת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תכן</a:t>
            </a:r>
            <a:r>
              <a:rPr lang="en-US" b="1" dirty="0">
                <a:latin typeface="Calibri"/>
                <a:ea typeface="Calibri"/>
                <a:cs typeface="Calibri"/>
              </a:rPr>
              <a:t>- </a:t>
            </a:r>
            <a:r>
              <a:rPr lang="en-US" b="1" dirty="0" err="1">
                <a:latin typeface="Calibri"/>
                <a:ea typeface="Calibri"/>
                <a:cs typeface="Calibri"/>
              </a:rPr>
              <a:t>אגרות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והיטלים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35D02B-47E1-97D5-6414-3826E5CB8E51}"/>
              </a:ext>
            </a:extLst>
          </p:cNvPr>
          <p:cNvSpPr txBox="1"/>
          <p:nvPr/>
        </p:nvSpPr>
        <p:spPr>
          <a:xfrm>
            <a:off x="4" y="1563414"/>
            <a:ext cx="11613928" cy="48013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הינה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בקרה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הנדסית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התכנון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בתחומים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הבאים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: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יציבות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הבניין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בטיחות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התגוננות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אזרחית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תברואה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איטום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ועוד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לרבות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האינטגרציה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ביניהם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מטרת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לוודא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תוכניות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הבניה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מנמיכות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רמת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הסיכון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למינימום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ומגבירות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בטיחות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הבנייה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איכותה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למקסימום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התחשבות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בשלל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היבטים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רלוונטיים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בהליך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רישוי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בדרך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מקוצרת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נדרשת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רק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בעבודות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תוספת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ממ"ד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למבנה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תוספת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עד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25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מ"ר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הקרקע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בבניין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למגורים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תוספת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בנייה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גג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בניין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למגורים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והוספת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מעלית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מתבצעת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באם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נדרש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הדבר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בתקנות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התכנון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והבניה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נשוא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לחלופין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מחוץ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ובכפוף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לבדיקת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לשינויים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ביחס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שהופק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לאחר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בקרה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ימשיך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התנהלותו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גם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השינויים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כלפי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היתה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מסוג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שלגביהן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נקבע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נדרשת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בהן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בקרה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בקרה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שאינן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בסמכות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בקרה,  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יוגש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אישור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תיאום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היוועצות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הנדרשים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תקנה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42(ג).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המהנדס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יבדוק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15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הגשת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מסמכי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תואמת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הוראות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הקבועות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בתקנות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החוק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שנמסרו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במסגרת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המידע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ונמצא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ישנו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חוסר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תאימות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יוכל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עורך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לבצע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התאמות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והשלמת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מסמכים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שהחלטת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הוועדה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בתוקף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ובקרת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התבצעה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במכון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יגיש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עורך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דוח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המפרט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השינויים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שנערכו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ככל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שנערכו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שינויים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בעקבות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הצהרה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חתומה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בידי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עורך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נערכו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שינויים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בעקבות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בקרת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התכן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b="1" dirty="0">
                <a:latin typeface="Calibri"/>
                <a:ea typeface="Calibri"/>
                <a:cs typeface="Calibri"/>
              </a:rPr>
            </a:b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תודיע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למבקש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ארבעים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קליטת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פירוט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החיובים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כמפורט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בסעיף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145(ד) </a:t>
            </a:r>
            <a:r>
              <a:rPr lang="en-US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לחוק</a:t>
            </a:r>
            <a:endParaRPr lang="en-US" b="1" dirty="0">
              <a:solidFill>
                <a:srgbClr val="0C3058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32618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DE5011-977B-D471-E81C-2AC3783E8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F6FC4-ED18-3137-C62F-BF33AA5BD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>
                <a:latin typeface="Calibri"/>
                <a:ea typeface="Calibri"/>
                <a:cs typeface="Calibri"/>
              </a:rPr>
              <a:t>הצהרת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עורך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הבקשה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ותשלום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AC3839-8119-5701-7123-4475F8C761DB}"/>
              </a:ext>
            </a:extLst>
          </p:cNvPr>
          <p:cNvSpPr txBox="1"/>
          <p:nvPr/>
        </p:nvSpPr>
        <p:spPr>
          <a:xfrm>
            <a:off x="4" y="1563414"/>
            <a:ext cx="11613928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שולמו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החיובים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ניתנו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הערבויות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המתאימות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להבטחת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התשלומים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כאמור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בסעיף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145(ד)(1)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לחוק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תיתן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עומדת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לרבות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בקרת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תכן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ודוח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עורך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ואלו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נדרשו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sz="2000" b="1" dirty="0">
                <a:latin typeface="Calibri"/>
                <a:ea typeface="Calibri"/>
                <a:cs typeface="Calibri"/>
              </a:rPr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נתנה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החלטתה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ומולאו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הנדרשים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בתקנות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רישוי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מקוצרת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תיתן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שעורך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הגיש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הצהרה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בדבר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אלה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:</a:t>
            </a:r>
            <a:endParaRPr lang="en-US" sz="2000" dirty="0"/>
          </a:p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עומדת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המוקדמים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לקליטת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2000" dirty="0"/>
          </a:p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צורף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אישור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מכון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בקרה –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נדרש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אישור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מכון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בקרה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תקנות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רישוי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מקוצרת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2000" dirty="0"/>
          </a:p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העבודה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נושא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מתאימה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למידע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שנמסר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לתכניות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להנחיות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המרחביות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ולהוראות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אחרות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לפי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החוק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ולפי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דין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הקרקע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הבניין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הנדונים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2000" dirty="0"/>
          </a:p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הוגשה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התנגדות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זכות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במקרקעין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–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שנשלחה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הודעה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למגיש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ההתנגדות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כנדרש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בתקנות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רישוי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מקוצרת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sz="2000" dirty="0"/>
          </a:p>
          <a:p>
            <a:pPr algn="r" rtl="1"/>
            <a:br>
              <a:rPr lang="en-US" sz="2000" dirty="0"/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והוגשה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השגה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 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לוועדת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ערר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ידי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מתנגדים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ונדחתה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יינתן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דחייתה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שהתקיימו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המפורטים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לעיל</a:t>
            </a:r>
            <a:r>
              <a:rPr lang="en-US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07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29DCC-603C-C270-A076-9D473DDDD9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F039B-7E3F-983F-1CB9-41B5A7603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 err="1">
                <a:latin typeface="Calibri"/>
                <a:ea typeface="Calibri"/>
                <a:cs typeface="Calibri"/>
              </a:rPr>
              <a:t>הפקת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היתר</a:t>
            </a:r>
            <a:r>
              <a:rPr lang="en-US" b="1" dirty="0">
                <a:latin typeface="Calibri"/>
                <a:ea typeface="Calibri"/>
                <a:cs typeface="Calibri"/>
              </a:rPr>
              <a:t> </a:t>
            </a:r>
            <a:r>
              <a:rPr lang="en-US" b="1" dirty="0" err="1">
                <a:latin typeface="Calibri"/>
                <a:ea typeface="Calibri"/>
                <a:cs typeface="Calibri"/>
              </a:rPr>
              <a:t>בניה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F9B642-6075-AEC2-CC4A-5030C9DDD7B8}"/>
              </a:ext>
            </a:extLst>
          </p:cNvPr>
          <p:cNvSpPr txBox="1"/>
          <p:nvPr/>
        </p:nvSpPr>
        <p:spPr>
          <a:xfrm>
            <a:off x="1996969" y="1563414"/>
            <a:ext cx="9616963" cy="40010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 rtl="1"/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נתנה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החלטתה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ומולאו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הנדרשים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בתקנות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בדרך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מקוצרת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תיתן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שעורך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הגיש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הצהרה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כמפורט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לעיל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sz="2000" b="1" dirty="0">
                <a:latin typeface="Calibri"/>
                <a:ea typeface="Calibri"/>
                <a:cs typeface="Calibri"/>
              </a:rPr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והוגשה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השגה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 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לוועדת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ערר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ידי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מתנגדים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ונדחתה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יינתן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בתוך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חמישה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ימים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מיום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דחייתה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ובלבד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שהתקיימו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המפורטים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לעיל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sz="2000" b="1" dirty="0">
                <a:latin typeface="Calibri"/>
                <a:ea typeface="Calibri"/>
                <a:cs typeface="Calibri"/>
              </a:rPr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נתנה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למבקש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 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כאמור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שהתקיימו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המפורטים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לעיל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והוגשה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הצהרת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עורך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 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יראו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כן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הוגשה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השגה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לוועדת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הערר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שטרם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חלף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המועד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להגשתה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br>
              <a:rPr lang="en-US" sz="2000" b="1" dirty="0">
                <a:latin typeface="Calibri"/>
                <a:ea typeface="Calibri"/>
                <a:cs typeface="Calibri"/>
              </a:rPr>
            </a:b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במידה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ונדחתה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ההשגה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ולא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נתנה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רשות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הרישוי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למבקש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,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אף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שהתקיימו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התנאים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לעיל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יראו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את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הבקשה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להיתר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b="1" dirty="0" err="1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כהיתר</a:t>
            </a:r>
            <a:r>
              <a:rPr lang="en-US" sz="2000" b="1" dirty="0">
                <a:solidFill>
                  <a:srgbClr val="0C3058"/>
                </a:solidFill>
                <a:latin typeface="Calibri"/>
                <a:ea typeface="Calibri"/>
                <a:cs typeface="Calibri"/>
              </a:rPr>
              <a:t>.</a:t>
            </a:r>
            <a:endParaRPr lang="en-US" b="1" dirty="0">
              <a:solidFill>
                <a:srgbClr val="0C3058"/>
              </a:solidFill>
              <a:latin typeface="Calibri"/>
              <a:ea typeface="Calibri"/>
              <a:cs typeface="Calibri"/>
            </a:endParaRPr>
          </a:p>
          <a:p>
            <a:pPr algn="r" rtl="1"/>
            <a:endParaRPr lang="en-US" b="1" dirty="0">
              <a:solidFill>
                <a:srgbClr val="0C3058"/>
              </a:solidFill>
              <a:latin typeface="Calibri"/>
              <a:ea typeface="Calibri"/>
              <a:cs typeface="Calibri"/>
            </a:endParaRPr>
          </a:p>
          <a:p>
            <a:pPr algn="r" rtl="1"/>
            <a:endParaRPr lang="en-US" dirty="0">
              <a:solidFill>
                <a:srgbClr val="0C3058"/>
              </a:solidFill>
              <a:latin typeface="Calibri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73084"/>
      </p:ext>
    </p:extLst>
  </p:cSld>
  <p:clrMapOvr>
    <a:masterClrMapping/>
  </p:clrMapOvr>
</p:sld>
</file>

<file path=ppt/theme/theme1.xml><?xml version="1.0" encoding="utf-8"?>
<a:theme xmlns:a="http://schemas.openxmlformats.org/drawingml/2006/main" name="ChronicleVTI">
  <a:themeElements>
    <a:clrScheme name="Chronicle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Univers Calisto">
      <a:majorFont>
        <a:latin typeface="Univers Condensed"/>
        <a:ea typeface=""/>
        <a:cs typeface=""/>
      </a:majorFont>
      <a:minorFont>
        <a:latin typeface="Calisto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12700" cap="flat" cmpd="sng" algn="ctr">
          <a:noFill/>
          <a:prstDash val="solid"/>
          <a:miter lim="800000"/>
        </a:ln>
        <a:effectLst/>
        <a:extLst>
          <a:ext uri="{91240B29-F687-4F45-9708-019B960494DF}">
            <a14:hiddenLine xmlns:a14="http://schemas.microsoft.com/office/drawing/2010/main" w="12700" cap="flat" cmpd="sng" algn="ctr">
              <a:solidFill>
                <a:schemeClr val="accent1">
                  <a:shade val="50000"/>
                </a:schemeClr>
              </a:solidFill>
              <a:prstDash val="solid"/>
              <a:miter lim="800000"/>
            </a14:hiddenLine>
          </a:ext>
        </a:ex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hronicleVTI" id="{508E4D90-5116-4BF0-876B-3F422DD1F65F}" vid="{AA21DC3D-92A8-43A4-8358-ED428371CD5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1370</Words>
  <Application>Microsoft Office PowerPoint</Application>
  <PresentationFormat>מסך רחב</PresentationFormat>
  <Paragraphs>38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Calisto MT</vt:lpstr>
      <vt:lpstr>Univers Condensed</vt:lpstr>
      <vt:lpstr>ChronicleVTI</vt:lpstr>
      <vt:lpstr>רשוי מקוצר</vt:lpstr>
      <vt:lpstr>שליחת בקשה להיתר</vt:lpstr>
      <vt:lpstr>בדיקת תנאים מוקדמים</vt:lpstr>
      <vt:lpstr>בקרה מרחבית והחלטת רשות רשוי</vt:lpstr>
      <vt:lpstr>המשך- בקרה מרחבית והחלטת רשות רשוי</vt:lpstr>
      <vt:lpstr>המשך- בקרה מרחבית והחלטת רשות רשוי</vt:lpstr>
      <vt:lpstr>בקרת תכן- אגרות והיטלים</vt:lpstr>
      <vt:lpstr>הצהרת עורך הבקשה ותשלום</vt:lpstr>
      <vt:lpstr>הפקת היתר בניה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נטלי סיאני</dc:creator>
  <cp:lastModifiedBy>נטלי סיאני</cp:lastModifiedBy>
  <cp:revision>86</cp:revision>
  <dcterms:created xsi:type="dcterms:W3CDTF">2026-02-03T11:25:04Z</dcterms:created>
  <dcterms:modified xsi:type="dcterms:W3CDTF">2026-02-03T11:55:49Z</dcterms:modified>
</cp:coreProperties>
</file>